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0080625" cy="7559675" type="screen4x3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092" y="-96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pt-B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Espaço Reservado para Data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pt-B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Espaço Reservado para Rodapé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pt-B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Espaço Reservado para Número de Slide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0459E9C9-5082-4F96-8455-80742F74384A}" type="slidenum">
              <a:t>‹nº›</a:t>
            </a:fld>
            <a:endParaRPr lang="pt-B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4" name="Espaço Reservado para Cabeçalho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pt-B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5" name="Espaço Reservado para Data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pt-B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6" name="Espaço Reservado para Rodapé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pt-B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7" name="Espaço Reservado para Número de Slide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pt-B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E0B27568-91F7-4964-87A1-6074E6E9E446}" type="slidenum"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pt-BR" sz="2000" b="0" i="0" u="none" strike="noStrike" kern="1200">
        <a:ln>
          <a:noFill/>
        </a:ln>
        <a:latin typeface="Arial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A5146D8-48B6-468B-8CA3-C4AE6C88800C}" type="slidenum"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E98891B-BF93-45C2-93BC-4A4FB1C67513}" type="slidenum"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7D124EF-7610-422B-9068-62A3BD40E381}" type="slidenum"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D92EF1D-6D14-4371-AFAA-1226C4B59F63}" type="slidenum"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7131887-6D5F-4525-A856-24934FAECB14}" type="slidenum"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B308619-8C21-408C-9229-B24321A8BE80}" type="slidenum"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7366309-FD4A-4291-B2FD-9376DA9CF5F9}" type="slidenum"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38BCDA9-6A9B-4F8D-94EA-AF081E057E9E}" type="slidenum"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5472E03-F5BF-4A0E-9992-199F911CD418}" type="slidenum">
              <a:t>‹nº›</a:t>
            </a:fld>
            <a:endParaRPr lang="pt-BR"/>
          </a:p>
        </p:txBody>
      </p:sp>
    </p:spTree>
  </p:cSld>
  <p:clrMapOvr>
    <a:masterClrMapping/>
  </p:clrMapOvr>
  <p:transition/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1A1CD3C-EB44-482E-842C-ED7C43954511}" type="slidenum"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ECBAB94-3489-4ACD-9A3D-55986435A86B}" type="slidenum"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pt-BR"/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pt-B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pt-B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pt-BR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pt-BR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pt-B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5" name="Espaço Reservado para Rodapé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ctr" rtl="0" hangingPunct="0">
              <a:buNone/>
              <a:tabLst/>
              <a:defRPr lang="pt-B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6" name="Espaço Reservado para Número de Slide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pt-B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C810A0E0-E04D-42BC-BB3B-6B21C6C8C731}" type="slidenum"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hangingPunct="0">
        <a:tabLst/>
        <a:defRPr lang="pt-BR" sz="4400" b="0" i="0" u="none" strike="noStrike" kern="1200">
          <a:ln>
            <a:noFill/>
          </a:ln>
          <a:latin typeface="Arial" pitchFamily="18"/>
          <a:ea typeface="Microsoft YaHei" pitchFamily="2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pt-BR" sz="3200" b="0" i="0" u="none" strike="noStrike" kern="1200">
          <a:ln>
            <a:noFill/>
          </a:ln>
          <a:latin typeface="Arial" pitchFamily="18"/>
          <a:ea typeface="Microsoft YaHei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 txBox="1">
            <a:spLocks noGrp="1"/>
          </p:cNvSpPr>
          <p:nvPr>
            <p:ph type="subTitle" idx="4294967295"/>
          </p:nvPr>
        </p:nvSpPr>
        <p:spPr>
          <a:xfrm>
            <a:off x="540000" y="1620000"/>
            <a:ext cx="9071640" cy="6398280"/>
          </a:xfrm>
        </p:spPr>
        <p:txBody>
          <a:bodyPr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pt-BR"/>
              <a:t>Mediação de Conflitos</a:t>
            </a:r>
          </a:p>
          <a:p>
            <a:pPr marL="0" lvl="0" indent="0" algn="ctr">
              <a:buNone/>
            </a:pPr>
            <a:r>
              <a:rPr lang="pt-BR"/>
              <a:t> Coletivos de Trabalho</a:t>
            </a:r>
          </a:p>
        </p:txBody>
      </p:sp>
      <p:pic>
        <p:nvPicPr>
          <p:cNvPr id="3" name="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3060000" y="360000"/>
            <a:ext cx="3809520" cy="3828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503999" y="301320"/>
            <a:ext cx="9071640" cy="77868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t-BR" sz="3200" b="1"/>
              <a:t>DESEMPENHO DA MEDIAÇÃO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468360" y="952200"/>
            <a:ext cx="9071640" cy="630000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pt-B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pt-B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pt-BR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pt-BR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pt-BR" sz="2600"/>
              <a:t>Ajuda a determinar as prioridades</a:t>
            </a:r>
          </a:p>
          <a:p>
            <a:pPr lvl="0"/>
            <a:r>
              <a:rPr lang="pt-BR" sz="2600"/>
              <a:t>As partes determinam o peso de cada questão</a:t>
            </a:r>
          </a:p>
          <a:p>
            <a:pPr lvl="0"/>
            <a:r>
              <a:rPr lang="pt-BR" sz="2600" b="1"/>
              <a:t>Classifica as questões:</a:t>
            </a:r>
          </a:p>
          <a:p>
            <a:pPr lvl="0"/>
            <a:r>
              <a:rPr lang="pt-BR" sz="2600"/>
              <a:t>1- Principais: referem-se ao núcleo do conflito</a:t>
            </a:r>
          </a:p>
          <a:p>
            <a:pPr lvl="0"/>
            <a:r>
              <a:rPr lang="pt-BR" sz="2600"/>
              <a:t>2- Secundárias: menor impacto para as partes</a:t>
            </a:r>
          </a:p>
          <a:p>
            <a:pPr lvl="0"/>
            <a:r>
              <a:rPr lang="pt-BR" sz="2600"/>
              <a:t>3-Polêmicas: Motivam a quebra da comunicação</a:t>
            </a:r>
          </a:p>
          <a:p>
            <a:pPr lvl="0"/>
            <a:r>
              <a:rPr lang="pt-BR" sz="2600"/>
              <a:t>Inicia abordando os problemas com menos atritos</a:t>
            </a:r>
          </a:p>
          <a:p>
            <a:pPr lvl="0"/>
            <a:r>
              <a:rPr lang="pt-BR" sz="2600"/>
              <a:t>Apresenta resultados, incentiva o diálogo, sugere vitória</a:t>
            </a:r>
          </a:p>
          <a:p>
            <a:pPr lvl="0"/>
            <a:r>
              <a:rPr lang="pt-BR" sz="2600"/>
              <a:t>Com avanços e ainda com impasses: </a:t>
            </a:r>
            <a:r>
              <a:rPr lang="pt-BR" sz="2600" b="1"/>
              <a:t>Acordo Parcial !</a:t>
            </a:r>
          </a:p>
          <a:p>
            <a:pPr lvl="0"/>
            <a:r>
              <a:rPr lang="pt-BR" sz="2600"/>
              <a:t>Polêmicas: Contornar ou excluir consensualmente</a:t>
            </a:r>
          </a:p>
          <a:p>
            <a:pPr lvl="0"/>
            <a:r>
              <a:rPr lang="pt-BR" sz="2600"/>
              <a:t> Cuidado com soluções precipitadas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503999" y="301320"/>
            <a:ext cx="9071640" cy="77868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t-BR" sz="3200" b="1"/>
              <a:t>AÇÕES DA MEDIAÇÃO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88360" y="1080000"/>
            <a:ext cx="9071640" cy="621828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pt-B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pt-B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pt-BR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pt-BR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pt-BR" sz="2400" b="1" i="1"/>
              <a:t>Reuniões Conjuntas:</a:t>
            </a:r>
          </a:p>
          <a:p>
            <a:pPr lvl="0"/>
            <a:r>
              <a:rPr lang="pt-BR" sz="2400"/>
              <a:t>Classificar as causas do conflito</a:t>
            </a:r>
          </a:p>
          <a:p>
            <a:pPr lvl="0"/>
            <a:r>
              <a:rPr lang="pt-BR" sz="2400"/>
              <a:t>Determinar as posições de cada parte</a:t>
            </a:r>
          </a:p>
          <a:p>
            <a:pPr lvl="0"/>
            <a:r>
              <a:rPr lang="pt-BR" sz="2400"/>
              <a:t>Explicitar alternativas</a:t>
            </a:r>
          </a:p>
          <a:p>
            <a:pPr lvl="0"/>
            <a:r>
              <a:rPr lang="pt-BR" sz="2400"/>
              <a:t>Trocar propostas</a:t>
            </a:r>
          </a:p>
          <a:p>
            <a:pPr lvl="0"/>
            <a:r>
              <a:rPr lang="pt-BR" sz="2400"/>
              <a:t>Buscar o acordo</a:t>
            </a:r>
          </a:p>
          <a:p>
            <a:pPr lvl="0"/>
            <a:endParaRPr lang="pt-BR" sz="2400"/>
          </a:p>
          <a:p>
            <a:pPr lvl="0"/>
            <a:r>
              <a:rPr lang="pt-BR" sz="2400" b="1"/>
              <a:t>Reuniões em Separado </a:t>
            </a:r>
            <a:r>
              <a:rPr lang="pt-BR" sz="2400"/>
              <a:t>( Diplomacia Cruzada)</a:t>
            </a:r>
          </a:p>
          <a:p>
            <a:pPr lvl="0"/>
            <a:r>
              <a:rPr lang="pt-BR" sz="2400"/>
              <a:t>Debater propostas e contra propostas</a:t>
            </a:r>
          </a:p>
          <a:p>
            <a:pPr lvl="0"/>
            <a:r>
              <a:rPr lang="pt-BR" sz="2400"/>
              <a:t>Reduzir o tom emocional</a:t>
            </a:r>
          </a:p>
          <a:p>
            <a:pPr lvl="0"/>
            <a:r>
              <a:rPr lang="pt-BR" sz="2400"/>
              <a:t>Identificar soluções alternativas</a:t>
            </a:r>
          </a:p>
          <a:p>
            <a:pPr lvl="0"/>
            <a:r>
              <a:rPr lang="pt-BR" sz="2400"/>
              <a:t>Explorar soluções experimentais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 txBox="1">
            <a:spLocks noGrp="1"/>
          </p:cNvSpPr>
          <p:nvPr>
            <p:ph type="body" idx="4294967295"/>
          </p:nvPr>
        </p:nvSpPr>
        <p:spPr>
          <a:xfrm>
            <a:off x="468360" y="540000"/>
            <a:ext cx="9071640" cy="770328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pt-B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pt-B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pt-BR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pt-BR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 algn="l">
              <a:buNone/>
            </a:pPr>
            <a:r>
              <a:rPr lang="pt-BR" b="1" u="sng"/>
              <a:t>Conceitos de Mediação:</a:t>
            </a:r>
          </a:p>
          <a:p>
            <a:pPr lvl="0" algn="l">
              <a:buNone/>
            </a:pPr>
            <a:r>
              <a:rPr lang="en-US" sz="2000"/>
              <a:t>                     </a:t>
            </a:r>
            <a:r>
              <a:rPr lang="en-US" sz="1800"/>
              <a:t>(Segundo o Dicionário Aurélio)</a:t>
            </a:r>
          </a:p>
          <a:p>
            <a:pPr lvl="0" algn="l">
              <a:buNone/>
            </a:pPr>
            <a:endParaRPr lang="pt-BR" sz="2000" i="1"/>
          </a:p>
          <a:p>
            <a:pPr lvl="0" algn="l">
              <a:buNone/>
            </a:pPr>
            <a:r>
              <a:rPr lang="pt-BR" sz="2000" i="1"/>
              <a:t>    </a:t>
            </a:r>
            <a:r>
              <a:rPr lang="pt-BR" sz="2000" b="1" i="1">
                <a:latin typeface="Times New Roman" pitchFamily="18"/>
              </a:rPr>
              <a:t>1 - Ato ou efeito de mediar;</a:t>
            </a:r>
          </a:p>
          <a:p>
            <a:pPr lvl="0" algn="l">
              <a:buNone/>
            </a:pPr>
            <a:r>
              <a:rPr lang="pt-BR" sz="2000" b="1" i="1">
                <a:latin typeface="Times New Roman" pitchFamily="18"/>
              </a:rPr>
              <a:t>    </a:t>
            </a:r>
          </a:p>
          <a:p>
            <a:pPr lvl="0" algn="l">
              <a:buNone/>
            </a:pPr>
            <a:r>
              <a:rPr lang="pt-BR" sz="2000" b="1" i="1">
                <a:latin typeface="Times New Roman" pitchFamily="18"/>
              </a:rPr>
              <a:t>   </a:t>
            </a:r>
            <a:r>
              <a:rPr lang="en-US" sz="2000" b="1" i="1">
                <a:latin typeface="Times New Roman" pitchFamily="18"/>
              </a:rPr>
              <a:t>2 – Intervenção, Intercessão,  Intermédio;</a:t>
            </a:r>
          </a:p>
          <a:p>
            <a:pPr lvl="0" algn="l">
              <a:buNone/>
            </a:pPr>
            <a:endParaRPr lang="pt-BR" sz="2000" b="1" i="1">
              <a:latin typeface="Times New Roman" pitchFamily="18"/>
            </a:endParaRPr>
          </a:p>
          <a:p>
            <a:pPr lvl="0" algn="l">
              <a:buNone/>
            </a:pPr>
            <a:r>
              <a:rPr lang="pt-BR" sz="2000" b="1" i="1">
                <a:latin typeface="Times New Roman" pitchFamily="18"/>
              </a:rPr>
              <a:t>   3 - Intervenção com que se busca (Jurídico) produzir um acordo;</a:t>
            </a:r>
          </a:p>
          <a:p>
            <a:pPr lvl="0" algn="l">
              <a:buNone/>
            </a:pPr>
            <a:endParaRPr lang="pt-BR" sz="2000" b="1" i="1">
              <a:latin typeface="Times New Roman" pitchFamily="18"/>
            </a:endParaRPr>
          </a:p>
          <a:p>
            <a:pPr lvl="0" algn="l">
              <a:buNone/>
            </a:pPr>
            <a:r>
              <a:rPr lang="pt-BR" sz="2000" b="1" i="1">
                <a:latin typeface="Times New Roman" pitchFamily="18"/>
              </a:rPr>
              <a:t>   4 - Processo pacífico de acerto de conflitos internacionais no qual a solução é sugerida e não imposta às partes interessadas (ao contrário do que se dá na Arbitragem);</a:t>
            </a:r>
          </a:p>
          <a:p>
            <a:pPr lvl="0" algn="l">
              <a:buNone/>
            </a:pPr>
            <a:endParaRPr lang="pt-BR" sz="2000" b="1" i="1">
              <a:latin typeface="Times New Roman" pitchFamily="18"/>
            </a:endParaRPr>
          </a:p>
          <a:p>
            <a:pPr lvl="0" algn="l">
              <a:buNone/>
            </a:pPr>
            <a:r>
              <a:rPr lang="pt-BR" sz="2000" b="1" i="1">
                <a:latin typeface="Times New Roman" pitchFamily="18"/>
              </a:rPr>
              <a:t>   </a:t>
            </a:r>
            <a:r>
              <a:rPr lang="en-US" sz="2000" b="1" i="1">
                <a:latin typeface="Times New Roman" pitchFamily="18"/>
              </a:rPr>
              <a:t>5 -  Agenciamento, corretagem</a:t>
            </a:r>
            <a:r>
              <a:rPr lang="en-US" sz="2000" b="1">
                <a:latin typeface="Times New Roman" pitchFamily="18"/>
              </a:rPr>
              <a:t>.</a:t>
            </a:r>
          </a:p>
          <a:p>
            <a:pPr lvl="0">
              <a:buNone/>
            </a:pPr>
            <a:endParaRPr lang="pt-BR" sz="2000" b="1" i="1"/>
          </a:p>
          <a:p>
            <a:pPr lvl="0">
              <a:buNone/>
            </a:pPr>
            <a:r>
              <a:rPr lang="pt-BR"/>
              <a:t>___________________________________________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 txBox="1">
            <a:spLocks noGrp="1"/>
          </p:cNvSpPr>
          <p:nvPr>
            <p:ph type="body" idx="4294967295"/>
          </p:nvPr>
        </p:nvSpPr>
        <p:spPr>
          <a:xfrm>
            <a:off x="540000" y="720000"/>
            <a:ext cx="8820000" cy="603828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pt-B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pt-B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pt-BR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pt-BR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 algn="l">
              <a:buNone/>
            </a:pPr>
            <a:r>
              <a:rPr lang="pt-BR" b="1" u="sng"/>
              <a:t>Mediação de Conflitos Trabalhistas:</a:t>
            </a:r>
          </a:p>
          <a:p>
            <a:pPr lvl="0">
              <a:buNone/>
            </a:pPr>
            <a:endParaRPr lang="pt-BR" sz="2400" i="1"/>
          </a:p>
          <a:p>
            <a:pPr lvl="0">
              <a:buNone/>
            </a:pPr>
            <a:r>
              <a:rPr lang="pt-BR" sz="2400"/>
              <a:t>Conceitos:</a:t>
            </a:r>
          </a:p>
          <a:p>
            <a:pPr lvl="0" algn="ctr">
              <a:buNone/>
            </a:pPr>
            <a:r>
              <a:rPr lang="pt-BR" sz="2400" b="1" i="1"/>
              <a:t> “</a:t>
            </a:r>
            <a:r>
              <a:rPr lang="en-US" sz="2400" b="1" i="1">
                <a:latin typeface="Times New Roman" pitchFamily="18"/>
              </a:rPr>
              <a:t>É o processo dinâmico de convergência induzida ao entendimento”.</a:t>
            </a:r>
            <a:r>
              <a:rPr lang="en-US" sz="2400">
                <a:latin typeface="Times New Roman" pitchFamily="18"/>
              </a:rPr>
              <a:t>  </a:t>
            </a:r>
          </a:p>
          <a:p>
            <a:pPr lvl="0" algn="r">
              <a:buNone/>
            </a:pPr>
            <a:r>
              <a:rPr lang="en-US" sz="1200">
                <a:latin typeface="Times New Roman" pitchFamily="18"/>
              </a:rPr>
              <a:t>                                                                      </a:t>
            </a:r>
            <a:r>
              <a:rPr lang="en-US" sz="1200"/>
              <a:t>João de Lima Teixeira Filho,</a:t>
            </a:r>
          </a:p>
          <a:p>
            <a:pPr lvl="0" algn="r">
              <a:buNone/>
            </a:pPr>
            <a:r>
              <a:rPr lang="en-US" sz="1200"/>
              <a:t>Instituições de Direito do Trabalho, 16ª ed. LTr. 1996, v. 2, pág. 1.151).</a:t>
            </a:r>
          </a:p>
          <a:p>
            <a:pPr lvl="0" algn="r">
              <a:buNone/>
            </a:pPr>
            <a:endParaRPr lang="pt-BR" sz="2000">
              <a:latin typeface="Times New Roman" pitchFamily="18"/>
            </a:endParaRPr>
          </a:p>
          <a:p>
            <a:pPr lvl="0" algn="just">
              <a:buNone/>
            </a:pPr>
            <a:r>
              <a:rPr lang="pt-BR" sz="2600" i="1">
                <a:latin typeface="Times New Roman" pitchFamily="18"/>
              </a:rPr>
              <a:t>“</a:t>
            </a:r>
            <a:r>
              <a:rPr lang="pt-BR" sz="2600" b="1" i="1">
                <a:latin typeface="Times New Roman" pitchFamily="18"/>
              </a:rPr>
              <a:t>Uso dirigido da palavra, em que as partes são colocadas uma diante da outra e, nesse contexto, são convidadas a discutir os pontos divergentes sob a facilitação indutora do mediador.”</a:t>
            </a:r>
          </a:p>
          <a:p>
            <a:pPr lvl="0" algn="r">
              <a:buNone/>
            </a:pPr>
            <a:r>
              <a:rPr lang="pt-BR" sz="1300"/>
              <a:t>                                                                                                                                                  </a:t>
            </a:r>
            <a:r>
              <a:rPr lang="pt-BR" sz="1200"/>
              <a:t>   Ministério do Trabalho,</a:t>
            </a:r>
          </a:p>
          <a:p>
            <a:pPr lvl="0" algn="r">
              <a:buNone/>
            </a:pPr>
            <a:r>
              <a:rPr lang="pt-BR" sz="1200"/>
              <a:t>  Manual do Mediador. 1996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t-BR" sz="3200" b="1"/>
              <a:t>MEDIAÇÃO, ARBITRAGEM E CONCILIAÇÃO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468360" y="1850760"/>
            <a:ext cx="9071640" cy="534924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pt-B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pt-B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pt-BR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pt-BR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pt-BR" sz="2600" b="1"/>
              <a:t>SEMELHANÇA</a:t>
            </a:r>
          </a:p>
          <a:p>
            <a:pPr lvl="0"/>
            <a:r>
              <a:rPr lang="pt-BR" sz="2600"/>
              <a:t> Nos três casos há a intervenção de um terceiro ator que não é parte do conflito</a:t>
            </a:r>
          </a:p>
          <a:p>
            <a:pPr lvl="0"/>
            <a:r>
              <a:rPr lang="pt-BR" sz="2600" b="1" u="sng"/>
              <a:t>Diferenças entre Mediação e Arbitragem </a:t>
            </a:r>
            <a:r>
              <a:rPr lang="pt-BR" sz="2600" u="sng"/>
              <a:t> </a:t>
            </a:r>
          </a:p>
          <a:p>
            <a:pPr lvl="0" algn="just"/>
            <a:r>
              <a:rPr lang="pt-BR" sz="2600"/>
              <a:t>Na </a:t>
            </a:r>
            <a:r>
              <a:rPr lang="pt-BR" sz="2600" b="1" i="1"/>
              <a:t>Arbitragem </a:t>
            </a:r>
            <a:r>
              <a:rPr lang="pt-BR" sz="2600"/>
              <a:t>o terceiro ator pode decidir sozinho o conflito  </a:t>
            </a:r>
          </a:p>
          <a:p>
            <a:pPr lvl="0" algn="just"/>
            <a:r>
              <a:rPr lang="pt-BR" sz="2600"/>
              <a:t>Na </a:t>
            </a:r>
            <a:r>
              <a:rPr lang="pt-BR" sz="2600" b="1" i="1"/>
              <a:t>Mediação </a:t>
            </a:r>
            <a:r>
              <a:rPr lang="pt-BR" sz="2600"/>
              <a:t>o terceiro ator não tem poder de decisão</a:t>
            </a:r>
          </a:p>
          <a:p>
            <a:pPr lvl="0"/>
            <a:r>
              <a:rPr lang="pt-BR" sz="2600" b="1" u="sng"/>
              <a:t>Diferenças entre Mediação e Conciliação</a:t>
            </a:r>
          </a:p>
          <a:p>
            <a:pPr lvl="0" algn="just"/>
            <a:r>
              <a:rPr lang="pt-BR" sz="2600"/>
              <a:t>A</a:t>
            </a:r>
            <a:r>
              <a:rPr lang="pt-BR" sz="2600" b="1" i="1"/>
              <a:t> Conciliação </a:t>
            </a:r>
            <a:r>
              <a:rPr lang="pt-BR" sz="2600" i="1"/>
              <a:t>é parte processual obrigatória</a:t>
            </a:r>
          </a:p>
          <a:p>
            <a:pPr lvl="0" algn="just"/>
            <a:r>
              <a:rPr lang="pt-BR" sz="2600"/>
              <a:t>A </a:t>
            </a:r>
            <a:r>
              <a:rPr lang="pt-BR" sz="2600" b="1" i="1"/>
              <a:t>Mediação</a:t>
            </a:r>
            <a:r>
              <a:rPr lang="pt-BR" sz="2600"/>
              <a:t> acontece exteriormente à Jurisdição estatal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360000" y="102240"/>
            <a:ext cx="9071640" cy="797759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t-BR" sz="3600" b="1"/>
              <a:t>Quem Exerce a Mediação?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468360" y="1108080"/>
            <a:ext cx="9071640" cy="618948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pt-B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pt-B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pt-BR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pt-BR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 algn="just"/>
            <a:r>
              <a:rPr lang="pt-BR"/>
              <a:t>A atividade mediadora do Ministério do Trabalho e Emprego: Decreto-Lei nº 229, de 28/02/1967, que alterou a CLT.</a:t>
            </a:r>
          </a:p>
          <a:p>
            <a:pPr lvl="0" algn="just"/>
            <a:r>
              <a:rPr lang="pt-BR"/>
              <a:t>Historicamente a Mediação foi exercida por Auditores Fiscais do Trabalho</a:t>
            </a:r>
          </a:p>
          <a:p>
            <a:pPr lvl="0" algn="just"/>
            <a:r>
              <a:rPr lang="pt-BR"/>
              <a:t>Há Compatibilidades e Restrições apontadas sobre o exercício da mediação por auditores fiscais do trabalho</a:t>
            </a:r>
          </a:p>
          <a:p>
            <a:pPr lvl="0" algn="just"/>
            <a:r>
              <a:rPr lang="pt-BR"/>
              <a:t>Passou a ser exercida por Agentes Administrativos do Ministério do Trabalho, designado para tal função</a:t>
            </a:r>
          </a:p>
          <a:p>
            <a:pPr lvl="0" algn="just"/>
            <a:r>
              <a:rPr lang="pt-BR"/>
              <a:t>Pode ser exercida por Particular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503999" y="301320"/>
            <a:ext cx="9071640" cy="77868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t-BR" sz="3200" b="1"/>
              <a:t>CARACTERÍSTICAS BÁSICAS DA MEDIAÇÃO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503999" y="1260000"/>
            <a:ext cx="9071640" cy="591372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pt-B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pt-B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pt-BR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pt-BR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 algn="just"/>
            <a:r>
              <a:rPr lang="pt-BR"/>
              <a:t>É opcional para as partes</a:t>
            </a:r>
          </a:p>
          <a:p>
            <a:pPr lvl="0" algn="just"/>
            <a:r>
              <a:rPr lang="pt-BR"/>
              <a:t>É conduzida por qualquer servidor do MT designado para tal</a:t>
            </a:r>
          </a:p>
          <a:p>
            <a:pPr lvl="0" algn="just"/>
            <a:r>
              <a:rPr lang="pt-BR"/>
              <a:t>Pode ser conduzida por particular escolhido pelas partes</a:t>
            </a:r>
          </a:p>
          <a:p>
            <a:pPr lvl="0" algn="just"/>
            <a:r>
              <a:rPr lang="pt-BR"/>
              <a:t>A renúncia à negociação gera efeitos para o Processo Judicial </a:t>
            </a:r>
            <a:r>
              <a:rPr lang="pt-BR" sz="2200"/>
              <a:t>( I.N. Nº 4 do TST)</a:t>
            </a:r>
          </a:p>
          <a:p>
            <a:pPr lvl="0" algn="just"/>
            <a:r>
              <a:rPr lang="pt-BR"/>
              <a:t>Provocado por uma das partes o poder público oferece o serviço</a:t>
            </a:r>
          </a:p>
          <a:p>
            <a:pPr lvl="0" algn="just"/>
            <a:r>
              <a:rPr lang="pt-BR"/>
              <a:t>O </a:t>
            </a:r>
            <a:r>
              <a:rPr lang="pt-BR" b="1" i="1"/>
              <a:t>Mediador</a:t>
            </a:r>
            <a:r>
              <a:rPr lang="pt-BR" i="1"/>
              <a:t> </a:t>
            </a:r>
            <a:r>
              <a:rPr lang="pt-BR"/>
              <a:t>desempenha o papel de </a:t>
            </a:r>
            <a:r>
              <a:rPr lang="pt-BR" b="1" i="1"/>
              <a:t>Facilitador </a:t>
            </a:r>
            <a:r>
              <a:rPr lang="pt-BR"/>
              <a:t>das conversações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503999" y="301320"/>
            <a:ext cx="8676000" cy="77868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t-BR" sz="3200" b="1"/>
              <a:t>O MEDIADOR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540000" y="1080000"/>
            <a:ext cx="9071640" cy="612000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pt-B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pt-B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pt-BR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pt-BR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pt-BR"/>
              <a:t>Age para restabelecer a comunicação</a:t>
            </a:r>
          </a:p>
          <a:p>
            <a:pPr lvl="0"/>
            <a:r>
              <a:rPr lang="pt-BR"/>
              <a:t>Trabalha para a busca do consenso</a:t>
            </a:r>
          </a:p>
          <a:p>
            <a:pPr lvl="0"/>
            <a:r>
              <a:rPr lang="pt-BR"/>
              <a:t>Ajuda a identificar e eliminar áreas de tensão</a:t>
            </a:r>
          </a:p>
          <a:p>
            <a:pPr lvl="0"/>
            <a:r>
              <a:rPr lang="pt-BR"/>
              <a:t>Conduz o processo sem interferir na decisão</a:t>
            </a:r>
          </a:p>
          <a:p>
            <a:pPr lvl="0"/>
            <a:r>
              <a:rPr lang="pt-BR"/>
              <a:t>Não tem autoridade para proferir sentença</a:t>
            </a:r>
          </a:p>
          <a:p>
            <a:pPr lvl="0"/>
            <a:r>
              <a:rPr lang="pt-BR"/>
              <a:t>Não pode forças as partes a aceitar sugestões</a:t>
            </a:r>
          </a:p>
          <a:p>
            <a:pPr lvl="0"/>
            <a:r>
              <a:rPr lang="pt-BR"/>
              <a:t>Esclarece que a decisão será das partes</a:t>
            </a:r>
          </a:p>
          <a:p>
            <a:pPr lvl="0"/>
            <a:r>
              <a:rPr lang="pt-BR"/>
              <a:t>Deve estar livre de pressões</a:t>
            </a:r>
          </a:p>
          <a:p>
            <a:pPr lvl="0"/>
            <a:r>
              <a:rPr lang="pt-BR"/>
              <a:t>Trabalha com ponderação e racionalidade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t-BR" sz="3200" b="1"/>
              <a:t>DESEMPENHO DA MEDIAÇÃO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540000" y="1130760"/>
            <a:ext cx="9180000" cy="609372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pt-B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pt-B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pt-BR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pt-BR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pt-BR"/>
              <a:t>Ambiente de credibilidade e Colaboração</a:t>
            </a:r>
          </a:p>
          <a:p>
            <a:pPr lvl="0"/>
            <a:r>
              <a:rPr lang="pt-BR"/>
              <a:t>Explicitação da atuação do mediador e suas atribuições</a:t>
            </a:r>
          </a:p>
          <a:p>
            <a:pPr lvl="0"/>
            <a:r>
              <a:rPr lang="pt-BR"/>
              <a:t>Manifestação do seu interesse na composição do conflito</a:t>
            </a:r>
          </a:p>
          <a:p>
            <a:pPr lvl="0"/>
            <a:r>
              <a:rPr lang="pt-BR"/>
              <a:t>Demonstração de objetividade e Imparcialidade</a:t>
            </a:r>
          </a:p>
          <a:p>
            <a:pPr lvl="0"/>
            <a:r>
              <a:rPr lang="pt-BR"/>
              <a:t>Abstenção de qualquer juízo de valor</a:t>
            </a:r>
          </a:p>
          <a:p>
            <a:pPr lvl="0"/>
            <a:r>
              <a:rPr lang="pt-BR"/>
              <a:t>Demonstração de respeito pelos problemas de ambas as partes</a:t>
            </a:r>
          </a:p>
          <a:p>
            <a:pPr lvl="0"/>
            <a:r>
              <a:rPr lang="pt-BR"/>
              <a:t>Ratificação da igualdade de </a:t>
            </a:r>
            <a:r>
              <a:rPr lang="pt-BR" i="1"/>
              <a:t>status</a:t>
            </a:r>
            <a:r>
              <a:rPr lang="pt-BR"/>
              <a:t> e poder entre as partes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503999" y="301320"/>
            <a:ext cx="9071640" cy="95868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t-BR" sz="3200" b="1"/>
              <a:t>DESEMPENHO DA MEDIAÇÃO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468360" y="1260000"/>
            <a:ext cx="9071640" cy="576000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pt-B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pt-B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pt-BR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pt-BR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pt-BR" sz="2600"/>
              <a:t>Regras bem definidas para cada intervenção</a:t>
            </a:r>
          </a:p>
          <a:p>
            <a:pPr lvl="0"/>
            <a:r>
              <a:rPr lang="pt-BR" sz="2600"/>
              <a:t>Regras referendadas pelas partes</a:t>
            </a:r>
          </a:p>
          <a:p>
            <a:pPr lvl="0"/>
            <a:r>
              <a:rPr lang="pt-BR" sz="2600"/>
              <a:t>Regras estipuladas antes da atividade</a:t>
            </a:r>
          </a:p>
          <a:p>
            <a:pPr lvl="0"/>
            <a:r>
              <a:rPr lang="pt-BR" sz="2600"/>
              <a:t>Informação às partes sobre o processo de Mediação</a:t>
            </a:r>
          </a:p>
          <a:p>
            <a:pPr lvl="0"/>
            <a:r>
              <a:rPr lang="pt-BR" sz="2600"/>
              <a:t>Desempenhar uma “coordenação participativa”</a:t>
            </a:r>
          </a:p>
          <a:p>
            <a:pPr lvl="0"/>
            <a:r>
              <a:rPr lang="pt-BR" sz="2600"/>
              <a:t>Não permitir o desrespeito entre as partes</a:t>
            </a:r>
          </a:p>
          <a:p>
            <a:pPr lvl="0"/>
            <a:r>
              <a:rPr lang="pt-BR" sz="2600"/>
              <a:t>Prever periodicidade de reuniões</a:t>
            </a:r>
          </a:p>
          <a:p>
            <a:pPr lvl="0"/>
            <a:r>
              <a:rPr lang="pt-BR" sz="2600"/>
              <a:t>Atentar para a necessidade de pausas</a:t>
            </a:r>
          </a:p>
          <a:p>
            <a:pPr lvl="0"/>
            <a:r>
              <a:rPr lang="pt-BR" sz="2600"/>
              <a:t>Evitar que a reunião aumente o litígio</a:t>
            </a:r>
          </a:p>
          <a:p>
            <a:pPr lvl="0"/>
            <a:r>
              <a:rPr lang="pt-BR" sz="2600"/>
              <a:t> Definir representas com fala (outros a pedido do medidor)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drã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696</Words>
  <Application>Microsoft Office PowerPoint</Application>
  <PresentationFormat>Apresentação na tela (4:3)</PresentationFormat>
  <Paragraphs>102</Paragraphs>
  <Slides>11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Padrão</vt:lpstr>
      <vt:lpstr>Slide 1</vt:lpstr>
      <vt:lpstr>Slide 2</vt:lpstr>
      <vt:lpstr>Slide 3</vt:lpstr>
      <vt:lpstr>MEDIAÇÃO, ARBITRAGEM E CONCILIAÇÃO</vt:lpstr>
      <vt:lpstr>Quem Exerce a Mediação?</vt:lpstr>
      <vt:lpstr>CARACTERÍSTICAS BÁSICAS DA MEDIAÇÃO</vt:lpstr>
      <vt:lpstr>O MEDIADOR</vt:lpstr>
      <vt:lpstr>DESEMPENHO DA MEDIAÇÃO</vt:lpstr>
      <vt:lpstr>DESEMPENHO DA MEDIAÇÃO</vt:lpstr>
      <vt:lpstr>DESEMPENHO DA MEDIAÇÃO</vt:lpstr>
      <vt:lpstr>AÇÕES DA MEDIAÇÃO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sepa organizacional</dc:creator>
  <cp:lastModifiedBy>Microsoft</cp:lastModifiedBy>
  <cp:revision>23</cp:revision>
  <dcterms:created xsi:type="dcterms:W3CDTF">2017-05-02T21:46:20Z</dcterms:created>
  <dcterms:modified xsi:type="dcterms:W3CDTF">2017-05-08T14:42:59Z</dcterms:modified>
</cp:coreProperties>
</file>